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316" r:id="rId2"/>
    <p:sldId id="318" r:id="rId3"/>
    <p:sldId id="417" r:id="rId4"/>
    <p:sldId id="319" r:id="rId5"/>
    <p:sldId id="365" r:id="rId6"/>
    <p:sldId id="320" r:id="rId7"/>
    <p:sldId id="412" r:id="rId8"/>
    <p:sldId id="337" r:id="rId9"/>
    <p:sldId id="406" r:id="rId10"/>
    <p:sldId id="386" r:id="rId11"/>
    <p:sldId id="414" r:id="rId12"/>
    <p:sldId id="415" r:id="rId13"/>
    <p:sldId id="413" r:id="rId14"/>
    <p:sldId id="380" r:id="rId15"/>
    <p:sldId id="354" r:id="rId16"/>
    <p:sldId id="381" r:id="rId17"/>
    <p:sldId id="416" r:id="rId18"/>
    <p:sldId id="420" r:id="rId19"/>
    <p:sldId id="382" r:id="rId20"/>
    <p:sldId id="418" r:id="rId21"/>
    <p:sldId id="379" r:id="rId22"/>
    <p:sldId id="385" r:id="rId23"/>
    <p:sldId id="326" r:id="rId24"/>
    <p:sldId id="390" r:id="rId25"/>
    <p:sldId id="421" r:id="rId26"/>
    <p:sldId id="422" r:id="rId27"/>
    <p:sldId id="423" r:id="rId28"/>
    <p:sldId id="424" r:id="rId29"/>
    <p:sldId id="425" r:id="rId30"/>
    <p:sldId id="427" r:id="rId31"/>
    <p:sldId id="428" r:id="rId32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1934" y="12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17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41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76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0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6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9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5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01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38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6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18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4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life-style/gadgets-and-tech/want-to-have-sex-with-more-people-buy-an-iphone-and-stay-away-from-android-2050327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jp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jp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jpe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f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jf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f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jp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demontjoye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1461939"/>
          </a:xfrm>
        </p:spPr>
        <p:txBody>
          <a:bodyPr/>
          <a:lstStyle/>
          <a:p>
            <a:r>
              <a:rPr lang="en-GB" sz="5400" dirty="0">
                <a:latin typeface="Abadi" panose="020B0604020104020204" pitchFamily="34" charset="0"/>
              </a:rPr>
              <a:t>Welcome </a:t>
            </a:r>
            <a:r>
              <a:rPr lang="en-GB" sz="5400">
                <a:latin typeface="Abadi" panose="020B0604020104020204" pitchFamily="34" charset="0"/>
              </a:rPr>
              <a:t>to Quantitative Methods</a:t>
            </a:r>
            <a:br>
              <a:rPr lang="en-GB" dirty="0">
                <a:latin typeface="Abadi" panose="020B0604020104020204" pitchFamily="34" charset="0"/>
              </a:rPr>
            </a:b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6788"/>
            <a:ext cx="6977575" cy="47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487171"/>
            <a:ext cx="12476035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In Business and Economic decisions making we (ideally) need to base decisions on evidence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Sometimes case studies &amp; anecdotes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More often: vast amounts of data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Consumer purchase decisions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for many different countries over long periods of time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Behaviour of workers: job search, unemployment, wages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on business outcomes</a:t>
            </a:r>
          </a:p>
          <a:p>
            <a:pPr marL="1300277" lvl="1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To make sense of this there is (traditionally) a sub discipline called 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algn="ctr"/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Econometrics = Statistics + Economics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Closely related: Biometrics, Data Science, Epidemiology 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endParaRPr lang="en-US" sz="2800" dirty="0">
              <a:latin typeface="+mj-lt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46EE-5D67-43DE-98A4-431EBE93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secret: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DAA0-20D8-4C5F-B86E-B7CB6C2C6FCB}"/>
              </a:ext>
            </a:extLst>
          </p:cNvPr>
          <p:cNvSpPr txBox="1"/>
          <p:nvPr/>
        </p:nvSpPr>
        <p:spPr>
          <a:xfrm>
            <a:off x="616686" y="1758616"/>
            <a:ext cx="12007114" cy="5811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dirty="0"/>
              <a:t>What makes a good data analyst or econometrician?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Mathematical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Programming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These are helpful, however a key ingredient is also to be an </a:t>
            </a:r>
            <a:r>
              <a:rPr lang="en-GB" sz="2800" u="sng" dirty="0"/>
              <a:t>imaginative</a:t>
            </a:r>
            <a:r>
              <a:rPr lang="en-GB" sz="2800" dirty="0"/>
              <a:t> story teller.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This will help you to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en-GB" sz="2800" dirty="0"/>
              <a:t>Have a clear idea of the story you want to explore with data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2.  Have an understanding of the story of the data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F47823BE-70AA-49BD-91E5-D47E5B58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492" y="0"/>
            <a:ext cx="4223895" cy="3423665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2CF9E7C-61C8-4785-ACFE-EB760425A35C}"/>
              </a:ext>
            </a:extLst>
          </p:cNvPr>
          <p:cNvSpPr/>
          <p:nvPr/>
        </p:nvSpPr>
        <p:spPr>
          <a:xfrm>
            <a:off x="3179135" y="7848784"/>
            <a:ext cx="9072344" cy="1093197"/>
          </a:xfrm>
          <a:prstGeom prst="wedgeRectCallout">
            <a:avLst>
              <a:gd name="adj1" fmla="val -18228"/>
              <a:gd name="adj2" fmla="val -67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2800" dirty="0"/>
              <a:t>What are the potential drivers that could have produced your data?</a:t>
            </a:r>
          </a:p>
        </p:txBody>
      </p:sp>
    </p:spTree>
    <p:extLst>
      <p:ext uri="{BB962C8B-B14F-4D97-AF65-F5344CB8AC3E}">
        <p14:creationId xmlns:p14="http://schemas.microsoft.com/office/powerpoint/2010/main" val="29365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9C66-8524-4096-AA0D-17423FED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tool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B7A10B-8017-4680-B499-C2B8B610B7DD}"/>
              </a:ext>
            </a:extLst>
          </p:cNvPr>
          <p:cNvSpPr/>
          <p:nvPr/>
        </p:nvSpPr>
        <p:spPr>
          <a:xfrm>
            <a:off x="7240772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story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EDFA22-CF7F-4D77-82E3-B698CB934B3F}"/>
              </a:ext>
            </a:extLst>
          </p:cNvPr>
          <p:cNvSpPr/>
          <p:nvPr/>
        </p:nvSpPr>
        <p:spPr>
          <a:xfrm>
            <a:off x="2449033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Our story</a:t>
            </a:r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C997DE62-5D90-4E0C-846D-75CE97A0B1E7}"/>
              </a:ext>
            </a:extLst>
          </p:cNvPr>
          <p:cNvSpPr/>
          <p:nvPr/>
        </p:nvSpPr>
        <p:spPr>
          <a:xfrm>
            <a:off x="4525537" y="4157330"/>
            <a:ext cx="2959783" cy="1807535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(Econometric or Statistical) </a:t>
            </a:r>
          </a:p>
          <a:p>
            <a:pPr algn="ctr"/>
            <a:r>
              <a:rPr lang="en-GB" dirty="0"/>
              <a:t>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DE7EB6-DC79-4D05-9DA0-CEECAA86FAE7}"/>
              </a:ext>
            </a:extLst>
          </p:cNvPr>
          <p:cNvCxnSpPr>
            <a:stCxn id="4" idx="2"/>
            <a:endCxn id="5" idx="3"/>
          </p:cNvCxnSpPr>
          <p:nvPr/>
        </p:nvCxnSpPr>
        <p:spPr>
          <a:xfrm>
            <a:off x="3756838" y="2633440"/>
            <a:ext cx="2248591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458EAF-93B0-4BE0-8A46-255B5DA50452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flipH="1">
            <a:off x="6005429" y="2633440"/>
            <a:ext cx="2543148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C882B5-54B0-4711-9D26-497B2273CCAC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6005429" y="5964865"/>
            <a:ext cx="0" cy="72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05C46B-E67D-41B2-B744-F6D899A3858B}"/>
              </a:ext>
            </a:extLst>
          </p:cNvPr>
          <p:cNvSpPr/>
          <p:nvPr/>
        </p:nvSpPr>
        <p:spPr>
          <a:xfrm>
            <a:off x="1927841" y="6687879"/>
            <a:ext cx="8155173" cy="1967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Draw conclusions about the validity of our 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But also: understand to what extent our knowledge might be inconclusive</a:t>
            </a:r>
          </a:p>
        </p:txBody>
      </p:sp>
    </p:spTree>
    <p:extLst>
      <p:ext uri="{BB962C8B-B14F-4D97-AF65-F5344CB8AC3E}">
        <p14:creationId xmlns:p14="http://schemas.microsoft.com/office/powerpoint/2010/main" val="293790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B5C1-75EC-4A71-AFD6-9FC740A7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056" y="2081259"/>
            <a:ext cx="3678865" cy="874695"/>
          </a:xfrm>
        </p:spPr>
        <p:txBody>
          <a:bodyPr/>
          <a:lstStyle/>
          <a:p>
            <a:pPr algn="ctr"/>
            <a:r>
              <a:rPr lang="en-GB" dirty="0"/>
              <a:t>What is a Model?</a:t>
            </a:r>
          </a:p>
        </p:txBody>
      </p:sp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D8F8445-1E93-4DBA-8B95-F8637167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33" y="0"/>
            <a:ext cx="2937355" cy="4152352"/>
          </a:xfrm>
          <a:prstGeom prst="rect">
            <a:avLst/>
          </a:prstGeom>
        </p:spPr>
      </p:pic>
      <p:pic>
        <p:nvPicPr>
          <p:cNvPr id="6" name="Picture 5" descr="A plane flying in the air&#10;&#10;Description automatically generated">
            <a:extLst>
              <a:ext uri="{FF2B5EF4-FFF2-40B4-BE49-F238E27FC236}">
                <a16:creationId xmlns:a16="http://schemas.microsoft.com/office/drawing/2014/main" id="{ADE07726-C83C-4F93-B95B-2BA4CBCA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9"/>
            <a:ext cx="4762500" cy="41529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788A48-AFB6-4C56-BC83-F9183728DDA4}"/>
              </a:ext>
            </a:extLst>
          </p:cNvPr>
          <p:cNvSpPr/>
          <p:nvPr/>
        </p:nvSpPr>
        <p:spPr>
          <a:xfrm>
            <a:off x="1824373" y="5308656"/>
            <a:ext cx="9962707" cy="219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A verbal or mathematical description of relationships between things we can (potentially) measure</a:t>
            </a:r>
          </a:p>
        </p:txBody>
      </p:sp>
    </p:spTree>
    <p:extLst>
      <p:ext uri="{BB962C8B-B14F-4D97-AF65-F5344CB8AC3E}">
        <p14:creationId xmlns:p14="http://schemas.microsoft.com/office/powerpoint/2010/main" val="404765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For example: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92193" y="1323333"/>
            <a:ext cx="8304395" cy="5404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1910F-7B8B-4C91-AD57-CAAD4B1853B0}"/>
              </a:ext>
            </a:extLst>
          </p:cNvPr>
          <p:cNvSpPr txBox="1"/>
          <p:nvPr/>
        </p:nvSpPr>
        <p:spPr>
          <a:xfrm>
            <a:off x="1499616" y="7488936"/>
            <a:ext cx="89969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Sex with 10 vs 6 people</a:t>
            </a:r>
          </a:p>
        </p:txBody>
      </p:sp>
    </p:spTree>
    <p:extLst>
      <p:ext uri="{BB962C8B-B14F-4D97-AF65-F5344CB8AC3E}">
        <p14:creationId xmlns:p14="http://schemas.microsoft.com/office/powerpoint/2010/main" val="3058160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What’s the Independent’s (our) story?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7350" y="4069271"/>
            <a:ext cx="1700787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 err="1">
                <a:latin typeface="+mj-lt"/>
                <a:cs typeface="Palatino Linotype"/>
              </a:rPr>
              <a:t>iphone</a:t>
            </a:r>
            <a:endParaRPr lang="en-US" sz="4550" dirty="0">
              <a:latin typeface="+mj-lt"/>
              <a:cs typeface="Palatino Linotyp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3424" y="4069269"/>
            <a:ext cx="3651641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>
                <a:latin typeface="+mj-lt"/>
                <a:cs typeface="Palatino Linotype"/>
              </a:rPr>
              <a:t>Amount of Sex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57E38-EE6D-42B2-8161-610000637F56}"/>
              </a:ext>
            </a:extLst>
          </p:cNvPr>
          <p:cNvSpPr txBox="1"/>
          <p:nvPr/>
        </p:nvSpPr>
        <p:spPr>
          <a:xfrm>
            <a:off x="384614" y="2960784"/>
            <a:ext cx="10620084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b="1" dirty="0">
                <a:latin typeface="+mj-lt"/>
                <a:cs typeface="Palatino Linotype"/>
              </a:rPr>
              <a:t>Say it with arrows (your first econometric model):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0B0D00-A8C5-4484-A75B-3365320BE3A3}"/>
              </a:ext>
            </a:extLst>
          </p:cNvPr>
          <p:cNvCxnSpPr>
            <a:cxnSpLocks/>
          </p:cNvCxnSpPr>
          <p:nvPr/>
        </p:nvCxnSpPr>
        <p:spPr bwMode="auto">
          <a:xfrm>
            <a:off x="4485433" y="4481314"/>
            <a:ext cx="3334915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4212010" y="5138652"/>
            <a:ext cx="4582367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Using arrows we can express causation: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causes more (as indicated by the +) sex amount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053AE3-C2B4-4862-9922-A334E5D9F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87" y="5025454"/>
            <a:ext cx="1835011" cy="1835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CE3E5D-22B9-4CE5-8284-57D4117C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89510" y="5352742"/>
            <a:ext cx="1689897" cy="1415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FCA706-51E5-43D7-B868-57AC8B157508}"/>
              </a:ext>
            </a:extLst>
          </p:cNvPr>
          <p:cNvSpPr txBox="1"/>
          <p:nvPr/>
        </p:nvSpPr>
        <p:spPr>
          <a:xfrm>
            <a:off x="5964537" y="380420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90DA362-3E87-4049-A2FC-05AE3FFAE7E0}"/>
              </a:ext>
            </a:extLst>
          </p:cNvPr>
          <p:cNvSpPr/>
          <p:nvPr/>
        </p:nvSpPr>
        <p:spPr>
          <a:xfrm>
            <a:off x="4212009" y="7269142"/>
            <a:ext cx="8561599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 also important to think of potential reasons for such a relationship; e.g.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signals wealth, style, taste ….?  (Really?)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D94037A-E9F3-4878-8ECA-BAE34EA1DBB6}"/>
              </a:ext>
            </a:extLst>
          </p:cNvPr>
          <p:cNvSpPr/>
          <p:nvPr/>
        </p:nvSpPr>
        <p:spPr>
          <a:xfrm>
            <a:off x="3526971" y="1502229"/>
            <a:ext cx="7725747" cy="1219730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It’s about </a:t>
            </a:r>
            <a:r>
              <a:rPr lang="en-GB" sz="2400" b="1" u="sng" dirty="0">
                <a:latin typeface="+mj-lt"/>
              </a:rPr>
              <a:t>causal</a:t>
            </a:r>
            <a:r>
              <a:rPr lang="en-GB" sz="2400" dirty="0">
                <a:latin typeface="+mj-lt"/>
              </a:rPr>
              <a:t> (not casual)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64058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could be the story of the data?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1217377" y="1394306"/>
            <a:ext cx="10261544" cy="137935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413" dirty="0"/>
              <a:t>Your suggestions please?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87" y="370164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 flipV="1">
            <a:off x="7039776" y="3634765"/>
            <a:ext cx="1836418" cy="97752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 bwMode="auto">
          <a:xfrm>
            <a:off x="7039776" y="4612285"/>
            <a:ext cx="1808271" cy="9106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0955CE6-5AD9-46D6-87D1-28CEDE75C95A}"/>
              </a:ext>
            </a:extLst>
          </p:cNvPr>
          <p:cNvSpPr/>
          <p:nvPr/>
        </p:nvSpPr>
        <p:spPr>
          <a:xfrm>
            <a:off x="2440559" y="3865254"/>
            <a:ext cx="2646276" cy="1379351"/>
          </a:xfrm>
          <a:prstGeom prst="wedgeRoundRectCallout">
            <a:avLst>
              <a:gd name="adj1" fmla="val 57052"/>
              <a:gd name="adj2" fmla="val 22361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Another factor (e.g.) money drives both </a:t>
            </a:r>
            <a:r>
              <a:rPr lang="en-GB" sz="1991" dirty="0" err="1"/>
              <a:t>iphone</a:t>
            </a:r>
            <a:r>
              <a:rPr lang="en-GB" sz="1991" dirty="0"/>
              <a:t> ownership and sex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FAC1A2-274E-4CB6-AF19-7AA3459647CC}"/>
              </a:ext>
            </a:extLst>
          </p:cNvPr>
          <p:cNvSpPr txBox="1"/>
          <p:nvPr/>
        </p:nvSpPr>
        <p:spPr>
          <a:xfrm>
            <a:off x="7588844" y="3446417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7614586" y="510823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694944" y="6336202"/>
            <a:ext cx="12042648" cy="2844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Note: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Because Money is positively related to both sex and </a:t>
            </a:r>
            <a:r>
              <a:rPr lang="en-GB" sz="2000" dirty="0" err="1"/>
              <a:t>iphone</a:t>
            </a:r>
            <a:r>
              <a:rPr lang="en-GB" sz="2000" dirty="0"/>
              <a:t> </a:t>
            </a:r>
            <a:r>
              <a:rPr lang="en-GB" sz="2000" dirty="0" err="1"/>
              <a:t>ownerhsip</a:t>
            </a:r>
            <a:r>
              <a:rPr lang="en-GB" sz="2000" dirty="0"/>
              <a:t> we would see a positive correlation between the two in the data even if there is no causal effect from </a:t>
            </a:r>
            <a:r>
              <a:rPr lang="en-GB" sz="2000" dirty="0" err="1"/>
              <a:t>iphone</a:t>
            </a:r>
            <a:r>
              <a:rPr lang="en-GB" sz="2000" dirty="0"/>
              <a:t> to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there is a positive causal effect from </a:t>
            </a:r>
            <a:r>
              <a:rPr lang="en-GB" sz="2000" dirty="0" err="1"/>
              <a:t>iphone</a:t>
            </a:r>
            <a:r>
              <a:rPr lang="en-GB" sz="2000" dirty="0"/>
              <a:t> to sex, the money effect would make it seems stronger (we see the combined effect of money and </a:t>
            </a:r>
            <a:r>
              <a:rPr lang="en-GB" sz="2000" dirty="0" err="1"/>
              <a:t>iphone</a:t>
            </a:r>
            <a:r>
              <a:rPr lang="en-GB" sz="2000" dirty="0"/>
              <a:t> in the data)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ctr">
              <a:spcAft>
                <a:spcPts val="500"/>
              </a:spcAft>
            </a:pPr>
            <a:r>
              <a:rPr lang="en-GB" sz="2400" b="1" dirty="0"/>
              <a:t>Upward bias:  Our estimated effect is larger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10039388" y="3794869"/>
            <a:ext cx="914400" cy="1821289"/>
          </a:xfrm>
          <a:prstGeom prst="arc">
            <a:avLst>
              <a:gd name="adj1" fmla="val 16200000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98A6E75F-9E59-4F97-BDEA-BD2E1046B0FD}"/>
              </a:ext>
            </a:extLst>
          </p:cNvPr>
          <p:cNvSpPr/>
          <p:nvPr/>
        </p:nvSpPr>
        <p:spPr>
          <a:xfrm>
            <a:off x="1117600" y="5622539"/>
            <a:ext cx="2438561" cy="614054"/>
          </a:xfrm>
          <a:prstGeom prst="borderCallout1">
            <a:avLst>
              <a:gd name="adj1" fmla="val 91029"/>
              <a:gd name="adj2" fmla="val 104718"/>
              <a:gd name="adj3" fmla="val -153974"/>
              <a:gd name="adj4" fmla="val 24078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We need both arrows for there to be a problem!!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52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1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6" grpId="0"/>
      <p:bldP spid="8" grpId="0"/>
      <p:bldP spid="9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Another potential data story: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146748"/>
            <a:ext cx="10451592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(Good) Sex takes time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To make money (some of us) have to work hard, which leaves us less time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Hence, it is possible that people with more money have less time and less sex.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If they also buy more </a:t>
            </a:r>
            <a:r>
              <a:rPr lang="en-GB" sz="2000" dirty="0" err="1"/>
              <a:t>iphones</a:t>
            </a:r>
            <a:r>
              <a:rPr lang="en-GB" sz="2000" dirty="0"/>
              <a:t> we could expect to find a dataset where </a:t>
            </a:r>
            <a:r>
              <a:rPr lang="en-GB" sz="2000" dirty="0" err="1"/>
              <a:t>iphone</a:t>
            </a:r>
            <a:r>
              <a:rPr lang="en-GB" sz="2000" dirty="0"/>
              <a:t> usage is negatively correlated with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we find a dataset with a positive correlation this would imply that the actual causal effect is even larger </a:t>
            </a:r>
          </a:p>
          <a:p>
            <a:pPr algn="ctr">
              <a:spcAft>
                <a:spcPts val="500"/>
              </a:spcAft>
            </a:pPr>
            <a:r>
              <a:rPr lang="en-GB" sz="2400" b="1" dirty="0" err="1"/>
              <a:t>Downard</a:t>
            </a:r>
            <a:r>
              <a:rPr lang="en-GB" sz="2400" b="1" dirty="0"/>
              <a:t> bias:  Our estimated effect is smaller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BF926D-605B-4ADE-BD12-E1DA153C75D1}"/>
              </a:ext>
            </a:extLst>
          </p:cNvPr>
          <p:cNvSpPr txBox="1"/>
          <p:nvPr/>
        </p:nvSpPr>
        <p:spPr>
          <a:xfrm>
            <a:off x="7456132" y="508597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3495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 animBg="1"/>
      <p:bldP spid="24" grpId="0"/>
      <p:bldP spid="34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152884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is the problem and what could be a solution?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393589"/>
            <a:ext cx="10451592" cy="2534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Key Problem:</a:t>
            </a:r>
            <a:r>
              <a:rPr lang="en-GB" sz="2000" dirty="0"/>
              <a:t> The explanatory variable of interest (</a:t>
            </a:r>
            <a:r>
              <a:rPr lang="en-GB" sz="2000" dirty="0" err="1"/>
              <a:t>iphone</a:t>
            </a:r>
            <a:r>
              <a:rPr lang="en-GB" sz="2000" dirty="0"/>
              <a:t>) is driven by factors (e.g. money) that exert their own causal effect on the outcome variable of interest (sex)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Hence, to get an </a:t>
            </a:r>
            <a:r>
              <a:rPr lang="en-GB" sz="2800" b="1" u="sng" dirty="0"/>
              <a:t>unbiased</a:t>
            </a:r>
            <a:r>
              <a:rPr lang="en-GB" sz="2000" b="1" dirty="0"/>
              <a:t> estimate of the causal effect of </a:t>
            </a:r>
            <a:r>
              <a:rPr lang="en-GB" sz="2000" b="1" dirty="0" err="1"/>
              <a:t>iphones</a:t>
            </a:r>
            <a:r>
              <a:rPr lang="en-GB" sz="2000" b="1" dirty="0"/>
              <a:t> we need a dataset where variation in </a:t>
            </a:r>
            <a:r>
              <a:rPr lang="en-GB" sz="2000" b="1" dirty="0" err="1"/>
              <a:t>iphone</a:t>
            </a:r>
            <a:r>
              <a:rPr lang="en-GB" sz="2000" b="1" dirty="0"/>
              <a:t> ownership is not driven by such factors</a:t>
            </a:r>
            <a:endParaRPr lang="en-GB" sz="24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How?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90B0D0-19FE-4A5D-BC41-40CCF13968C8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>
            <a:off x="6384040" y="3198905"/>
            <a:ext cx="2492154" cy="4358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4D1EE8-94EF-4CC8-A813-F5029137D92B}"/>
              </a:ext>
            </a:extLst>
          </p:cNvPr>
          <p:cNvSpPr txBox="1"/>
          <p:nvPr/>
        </p:nvSpPr>
        <p:spPr>
          <a:xfrm>
            <a:off x="7245451" y="2736672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13F64C78-D8E4-44AE-B972-1712D0018A54}"/>
              </a:ext>
            </a:extLst>
          </p:cNvPr>
          <p:cNvSpPr/>
          <p:nvPr/>
        </p:nvSpPr>
        <p:spPr>
          <a:xfrm>
            <a:off x="6348493" y="3955416"/>
            <a:ext cx="2020824" cy="1812612"/>
          </a:xfrm>
          <a:prstGeom prst="mathMultiply">
            <a:avLst>
              <a:gd name="adj1" fmla="val 73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671CC5-3D65-43AB-99F5-0D35A0B12AA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302837" y="5895093"/>
            <a:ext cx="1541885" cy="1014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A06E731-D580-4C97-9952-69EAC630CB0D}"/>
              </a:ext>
            </a:extLst>
          </p:cNvPr>
          <p:cNvSpPr/>
          <p:nvPr/>
        </p:nvSpPr>
        <p:spPr>
          <a:xfrm>
            <a:off x="2147431" y="5287554"/>
            <a:ext cx="4077477" cy="831474"/>
          </a:xfrm>
          <a:prstGeom prst="wedgeRectCallout">
            <a:avLst>
              <a:gd name="adj1" fmla="val 51362"/>
              <a:gd name="adj2" fmla="val -148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Endogenous Variation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→Endogeneity Problem</a:t>
            </a:r>
            <a:endParaRPr lang="en-GB" dirty="0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D69FACC9-B80D-439A-A852-2030205B43D1}"/>
              </a:ext>
            </a:extLst>
          </p:cNvPr>
          <p:cNvSpPr/>
          <p:nvPr/>
        </p:nvSpPr>
        <p:spPr>
          <a:xfrm>
            <a:off x="8848047" y="8090426"/>
            <a:ext cx="4077477" cy="831474"/>
          </a:xfrm>
          <a:prstGeom prst="wedgeRectCallout">
            <a:avLst>
              <a:gd name="adj1" fmla="val 22758"/>
              <a:gd name="adj2" fmla="val -195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Instead we need Exogenous Variation</a:t>
            </a:r>
          </a:p>
        </p:txBody>
      </p:sp>
    </p:spTree>
    <p:extLst>
      <p:ext uri="{BB962C8B-B14F-4D97-AF65-F5344CB8AC3E}">
        <p14:creationId xmlns:p14="http://schemas.microsoft.com/office/powerpoint/2010/main" val="20261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7923" y="182775"/>
            <a:ext cx="10261544" cy="706543"/>
          </a:xfrm>
        </p:spPr>
        <p:txBody>
          <a:bodyPr/>
          <a:lstStyle/>
          <a:p>
            <a:r>
              <a:rPr lang="en-US" dirty="0">
                <a:latin typeface="+mj-lt"/>
              </a:rPr>
              <a:t>Randomized Control Trials (RCT)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732245" y="888229"/>
            <a:ext cx="11108592" cy="1269755"/>
          </a:xfrm>
          <a:prstGeom prst="wedgeRoundRectCallout">
            <a:avLst>
              <a:gd name="adj1" fmla="val -20484"/>
              <a:gd name="adj2" fmla="val 97451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How about giving people </a:t>
            </a:r>
            <a:r>
              <a:rPr lang="en-GB" sz="2400" dirty="0" err="1">
                <a:latin typeface="+mj-lt"/>
              </a:rPr>
              <a:t>iphone’s</a:t>
            </a:r>
            <a:r>
              <a:rPr lang="en-GB" sz="2400" dirty="0">
                <a:latin typeface="+mj-lt"/>
              </a:rPr>
              <a:t> at random to a “treatment group”?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Ensures that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ownership is not </a:t>
            </a:r>
            <a:r>
              <a:rPr lang="en-GB" sz="2400" dirty="0" err="1">
                <a:latin typeface="+mj-lt"/>
              </a:rPr>
              <a:t>drivey</a:t>
            </a:r>
            <a:r>
              <a:rPr lang="en-GB" sz="2400" dirty="0">
                <a:latin typeface="+mj-lt"/>
              </a:rPr>
              <a:t> by money or other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95" y="4096809"/>
            <a:ext cx="1821289" cy="1068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61" y="3923407"/>
            <a:ext cx="1408611" cy="14152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469421" y="4631053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Image result for dice">
            <a:extLst>
              <a:ext uri="{FF2B5EF4-FFF2-40B4-BE49-F238E27FC236}">
                <a16:creationId xmlns:a16="http://schemas.microsoft.com/office/drawing/2014/main" id="{9C72EB39-9330-4A3A-ACBC-D3661326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73" y="3066635"/>
            <a:ext cx="3277760" cy="28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353F8-FAF4-4366-A54A-889E32BB762C}"/>
              </a:ext>
            </a:extLst>
          </p:cNvPr>
          <p:cNvCxnSpPr>
            <a:cxnSpLocks/>
          </p:cNvCxnSpPr>
          <p:nvPr/>
        </p:nvCxnSpPr>
        <p:spPr bwMode="auto">
          <a:xfrm flipV="1">
            <a:off x="4448120" y="4631054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9E50B7C2-17FD-46F6-A4D8-F903C300477F}"/>
              </a:ext>
            </a:extLst>
          </p:cNvPr>
          <p:cNvSpPr/>
          <p:nvPr/>
        </p:nvSpPr>
        <p:spPr>
          <a:xfrm>
            <a:off x="9576555" y="3974262"/>
            <a:ext cx="2612544" cy="1484147"/>
          </a:xfrm>
          <a:prstGeom prst="wedgeRoundRectCallout">
            <a:avLst>
              <a:gd name="adj1" fmla="val -57111"/>
              <a:gd name="adj2" fmla="val -20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6">
                <a:latin typeface="+mj-lt"/>
              </a:rPr>
              <a:t>The data story is aligned with “our” story so our conclusions are informative about the story of interest.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852DF094-EC6B-47A4-9F1A-B5D661D3C2C4}"/>
              </a:ext>
            </a:extLst>
          </p:cNvPr>
          <p:cNvSpPr/>
          <p:nvPr/>
        </p:nvSpPr>
        <p:spPr>
          <a:xfrm>
            <a:off x="97923" y="6304449"/>
            <a:ext cx="12746208" cy="2818514"/>
          </a:xfrm>
          <a:prstGeom prst="wedgeRoundRectCallout">
            <a:avLst>
              <a:gd name="adj1" fmla="val -20793"/>
              <a:gd name="adj2" fmla="val -61675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Randomized Control Trials (RCT) increasingly common in economic/business research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firms management practices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Energy consumption feedback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Fuel consumption feed to Airline pilots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students in Hong Kong incentives to protest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men in Saudi Arabia Information to induce them to let their wives work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1E05255-51EA-490F-BBDD-A885F177F821}"/>
              </a:ext>
            </a:extLst>
          </p:cNvPr>
          <p:cNvSpPr/>
          <p:nvPr/>
        </p:nvSpPr>
        <p:spPr>
          <a:xfrm>
            <a:off x="9239172" y="6993410"/>
            <a:ext cx="3456527" cy="1188856"/>
          </a:xfrm>
          <a:prstGeom prst="wedgeRoundRectCallout">
            <a:avLst>
              <a:gd name="adj1" fmla="val -59087"/>
              <a:gd name="adj2" fmla="val 11083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+mj-lt"/>
              </a:rPr>
              <a:t>But RCTs are not always feasible. What then?</a:t>
            </a:r>
          </a:p>
        </p:txBody>
      </p:sp>
    </p:spTree>
    <p:extLst>
      <p:ext uri="{BB962C8B-B14F-4D97-AF65-F5344CB8AC3E}">
        <p14:creationId xmlns:p14="http://schemas.microsoft.com/office/powerpoint/2010/main" val="42077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Course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246910"/>
            <a:ext cx="12250214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Equip you with basic data analysis tools used in economics and business. </a:t>
            </a:r>
          </a:p>
          <a:p>
            <a:pPr marL="487604" indent="-487604">
              <a:buFont typeface="Arial" charset="0"/>
              <a:buChar char="•"/>
            </a:pPr>
            <a:endParaRPr lang="en-GB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Give you practical skills including</a:t>
            </a:r>
          </a:p>
          <a:p>
            <a:pPr marL="1222781" lvl="1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Data handling</a:t>
            </a:r>
          </a:p>
          <a:p>
            <a:pPr marL="1222781" lvl="1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Programming</a:t>
            </a:r>
          </a:p>
          <a:p>
            <a:pPr marL="487604" indent="-487604">
              <a:buFont typeface="Arial" charset="0"/>
              <a:buChar char="•"/>
            </a:pPr>
            <a:endParaRPr lang="en-GB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 Enable you to inform decisions with data</a:t>
            </a:r>
            <a:endParaRPr lang="en-US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22" y="5075362"/>
            <a:ext cx="6101259" cy="40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83B3-B289-47CF-8F00-4672A195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Frome arrows to formulas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15E84-ABBD-4F27-8A2C-3A5D14947058}"/>
              </a:ext>
            </a:extLst>
          </p:cNvPr>
          <p:cNvSpPr txBox="1"/>
          <p:nvPr/>
        </p:nvSpPr>
        <p:spPr>
          <a:xfrm>
            <a:off x="381599" y="1335024"/>
            <a:ext cx="12242200" cy="2282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Using Arrows and +/- signs to describe relationships of variables is one valid modelling approach </a:t>
            </a:r>
            <a:r>
              <a:rPr lang="en-GB" sz="2800" b="1" dirty="0"/>
              <a:t>(also known as Directed Acyclic Graphs, DAG)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However, to come up with precise quantification of these relationships we need to start modelling with mathematical formulas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6E6B8E75-10C0-4962-8D62-26835B1E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20" y="3947700"/>
            <a:ext cx="7567099" cy="50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1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85B0-C771-46CF-B8BA-65F6B1B1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86" y="370846"/>
            <a:ext cx="10333964" cy="948289"/>
          </a:xfrm>
        </p:spPr>
        <p:txBody>
          <a:bodyPr/>
          <a:lstStyle/>
          <a:p>
            <a:r>
              <a:rPr lang="en-GB"/>
              <a:t>Another example: UK xenophobia in the 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8066-D5EF-40E0-892D-B92970C08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25" y="1348821"/>
            <a:ext cx="8939345" cy="632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E02BE-B615-4762-8F97-9785D1CC6D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50" y="121"/>
            <a:ext cx="2525485" cy="1894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3C4BD-B74A-4DA4-84B8-3809E596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3358">
            <a:off x="732977" y="1367577"/>
            <a:ext cx="2834289" cy="3703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E7282-0291-4DF4-99CD-65E187E6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872" y="6051414"/>
            <a:ext cx="2705662" cy="3085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914A9E8-76CF-455A-9AF8-297FA78B79EB}"/>
              </a:ext>
            </a:extLst>
          </p:cNvPr>
          <p:cNvSpPr/>
          <p:nvPr/>
        </p:nvSpPr>
        <p:spPr>
          <a:xfrm>
            <a:off x="505570" y="6909377"/>
            <a:ext cx="8327534" cy="1959055"/>
          </a:xfrm>
          <a:prstGeom prst="wedgeRoundRectCallout">
            <a:avLst>
              <a:gd name="adj1" fmla="val -17857"/>
              <a:gd name="adj2" fmla="val -6320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706"/>
              <a:t>Since at least 2010 the UK government together with large parts of the media engaged in a virulent campaign of xenophobia and institutional discrimination against people without UK passports living in the UK. This involved blaming foreign born residents for all manner of things including crime.</a:t>
            </a:r>
          </a:p>
          <a:p>
            <a:endParaRPr lang="en-GB" sz="1706"/>
          </a:p>
          <a:p>
            <a:r>
              <a:rPr lang="en-GB" sz="1706"/>
              <a:t>Story: Foreigners cause crime</a:t>
            </a:r>
          </a:p>
        </p:txBody>
      </p:sp>
    </p:spTree>
    <p:extLst>
      <p:ext uri="{BB962C8B-B14F-4D97-AF65-F5344CB8AC3E}">
        <p14:creationId xmlns:p14="http://schemas.microsoft.com/office/powerpoint/2010/main" val="2677795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7D61-5768-4149-B993-1C432E6F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data?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F594A-F7EB-4747-BCF6-411F833454A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69" y="95690"/>
            <a:ext cx="1974192" cy="3183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F33D2C-C672-4490-90AB-187A14DA42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81" y="312401"/>
            <a:ext cx="1974192" cy="3183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78DC51-B92A-48F9-B456-810941FC7F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92" y="529113"/>
            <a:ext cx="1974192" cy="3183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3343B-08A3-4EDE-8B23-219F895031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04" y="745824"/>
            <a:ext cx="1974192" cy="3183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323E7-D0F8-4EA1-8CE3-865DE5988F6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15" y="962536"/>
            <a:ext cx="1974192" cy="3183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739BAE-F767-4275-84E1-DD012D032C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63" y="53474"/>
            <a:ext cx="1974192" cy="3183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E7A3F6-C9B7-45FB-8A57-17A59EAA3F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75" y="270185"/>
            <a:ext cx="1974192" cy="3183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961740-4C03-418C-B49F-2E0B9AD4ED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86" y="486897"/>
            <a:ext cx="1974192" cy="3183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FDB5A0-3083-4923-9D84-F1E085AF05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98" y="703608"/>
            <a:ext cx="1974192" cy="31831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24D74D-50A4-438D-A856-690F2D6F1F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09" y="920319"/>
            <a:ext cx="1974192" cy="31831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E7EE3E-093E-441F-8DF1-C453F672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738" y="229409"/>
            <a:ext cx="1197234" cy="11919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16C250-DB64-472D-9369-D7642909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49" y="446121"/>
            <a:ext cx="1197234" cy="11919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1897E1-B854-49A4-9CDF-C1615CF1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0" y="662832"/>
            <a:ext cx="1197234" cy="11919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679909B-AD5F-4CA0-BE2E-3058A72C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72" y="879544"/>
            <a:ext cx="1197234" cy="11919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2D3C67-EED2-49D1-9F35-3AF0E78F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83" y="1096255"/>
            <a:ext cx="1197234" cy="11919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31E58A-91CC-44CA-8C3A-0FFFEDBC0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295" y="1312966"/>
            <a:ext cx="1197234" cy="11919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FF9A35-B818-406D-87FE-DFEFEEE884AB}"/>
              </a:ext>
            </a:extLst>
          </p:cNvPr>
          <p:cNvSpPr txBox="1"/>
          <p:nvPr/>
        </p:nvSpPr>
        <p:spPr>
          <a:xfrm>
            <a:off x="463420" y="4538245"/>
            <a:ext cx="12321591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Hard to do RCTs here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Key to data is to have </a:t>
            </a:r>
            <a:r>
              <a:rPr lang="en-GB" sz="3200" b="1" dirty="0">
                <a:latin typeface="+mj-lt"/>
                <a:cs typeface="Palatino Linotype"/>
              </a:rPr>
              <a:t>variation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Two basic ways</a:t>
            </a:r>
          </a:p>
          <a:p>
            <a:endParaRPr lang="en-GB" sz="3200" dirty="0">
              <a:latin typeface="+mj-lt"/>
              <a:cs typeface="Palatino Linotype"/>
            </a:endParaRP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Between similar units: 	</a:t>
            </a:r>
            <a:r>
              <a:rPr lang="en-GB" sz="3200" b="1" dirty="0">
                <a:latin typeface="+mj-lt"/>
                <a:cs typeface="Palatino Linotype"/>
              </a:rPr>
              <a:t>Cross Sectional Data</a:t>
            </a: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Same unit over time:	</a:t>
            </a:r>
            <a:r>
              <a:rPr lang="en-GB" sz="3200" b="1" dirty="0">
                <a:latin typeface="+mj-lt"/>
                <a:cs typeface="Palatino Linotype"/>
              </a:rPr>
              <a:t>Time Series Data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200" dirty="0">
              <a:latin typeface="+mj-lt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For the story at hand: Let’s look at local authorities (about 350) across the UK; i.e. Cross Sectional</a:t>
            </a:r>
          </a:p>
        </p:txBody>
      </p:sp>
      <p:sp>
        <p:nvSpPr>
          <p:cNvPr id="38" name="Rounded Rectangular Callout 6">
            <a:extLst>
              <a:ext uri="{FF2B5EF4-FFF2-40B4-BE49-F238E27FC236}">
                <a16:creationId xmlns:a16="http://schemas.microsoft.com/office/drawing/2014/main" id="{29C88D74-7E5F-4E64-96D1-67BD84EED41A}"/>
              </a:ext>
            </a:extLst>
          </p:cNvPr>
          <p:cNvSpPr/>
          <p:nvPr/>
        </p:nvSpPr>
        <p:spPr>
          <a:xfrm>
            <a:off x="7612219" y="4673705"/>
            <a:ext cx="5092409" cy="1151365"/>
          </a:xfrm>
          <a:prstGeom prst="wedgeRoundRectCallout">
            <a:avLst>
              <a:gd name="adj1" fmla="val -58228"/>
              <a:gd name="adj2" fmla="val 9188"/>
              <a:gd name="adj3" fmla="val 1666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75"/>
              <a:t>Things need to change from one data point to the next</a:t>
            </a:r>
          </a:p>
        </p:txBody>
      </p:sp>
    </p:spTree>
    <p:extLst>
      <p:ext uri="{BB962C8B-B14F-4D97-AF65-F5344CB8AC3E}">
        <p14:creationId xmlns:p14="http://schemas.microsoft.com/office/powerpoint/2010/main" val="167778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Crime and foreigners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5581" y="1421323"/>
            <a:ext cx="8865465" cy="1770246"/>
          </a:xfrm>
          <a:prstGeom prst="wedgeRoundRectCallout">
            <a:avLst>
              <a:gd name="adj1" fmla="val -27315"/>
              <a:gd name="adj2" fmla="val 62103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91"/>
              <a:t>Whenever we first look at data it is a good idea to make ourselves aware what is being measured exactly and what kind of units it is in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01923" y="7535864"/>
            <a:ext cx="12402542" cy="1140236"/>
          </a:xfrm>
          <a:prstGeom prst="wedgeRoundRectCallout">
            <a:avLst>
              <a:gd name="adj1" fmla="val -20607"/>
              <a:gd name="adj2" fmla="val -9128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So what would you say? Should we blame foreigners for crime?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4DE3F-BB09-4017-8B0E-5373C55A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2" y="3690307"/>
            <a:ext cx="4998435" cy="3084749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3BE8B101-08AF-4160-BFA4-00C5AC58BED1}"/>
              </a:ext>
            </a:extLst>
          </p:cNvPr>
          <p:cNvSpPr/>
          <p:nvPr/>
        </p:nvSpPr>
        <p:spPr>
          <a:xfrm>
            <a:off x="7068311" y="4700016"/>
            <a:ext cx="4998435" cy="11402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Correlation of 0.433</a:t>
            </a:r>
          </a:p>
        </p:txBody>
      </p:sp>
    </p:spTree>
    <p:extLst>
      <p:ext uri="{BB962C8B-B14F-4D97-AF65-F5344CB8AC3E}">
        <p14:creationId xmlns:p14="http://schemas.microsoft.com/office/powerpoint/2010/main" val="136894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trendline = Modelling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1507231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𝐶𝑟𝑖𝑚𝑒</m:t>
                      </m:r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/>
                      </m:sSub>
                    </m:oMath>
                  </m:oMathPara>
                </a14:m>
                <a:endParaRPr lang="en-GB" sz="3413" dirty="0">
                  <a:solidFill>
                    <a:schemeClr val="bg2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bg2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959519" y="3972345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3298263" y="3101010"/>
            <a:ext cx="3689405" cy="4794636"/>
          </a:xfrm>
          <a:prstGeom prst="arc">
            <a:avLst>
              <a:gd name="adj1" fmla="val 19287190"/>
              <a:gd name="adj2" fmla="val 4471715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76038F-B07B-4313-842B-21265DFC3214}"/>
              </a:ext>
            </a:extLst>
          </p:cNvPr>
          <p:cNvCxnSpPr/>
          <p:nvPr/>
        </p:nvCxnSpPr>
        <p:spPr>
          <a:xfrm flipH="1">
            <a:off x="4809010" y="4368972"/>
            <a:ext cx="296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828ECA69-E05D-43DB-9873-960A4063769C}"/>
              </a:ext>
            </a:extLst>
          </p:cNvPr>
          <p:cNvSpPr/>
          <p:nvPr/>
        </p:nvSpPr>
        <p:spPr>
          <a:xfrm flipH="1">
            <a:off x="592000" y="4175762"/>
            <a:ext cx="4638428" cy="4591217"/>
          </a:xfrm>
          <a:prstGeom prst="arc">
            <a:avLst>
              <a:gd name="adj1" fmla="val 19679401"/>
              <a:gd name="adj2" fmla="val 7581990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/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Cambria Math" panose="02040503050406030204" pitchFamily="18" charset="0"/>
                  </a:rPr>
                  <a:t>Adding a trendline = modelling the foreigner crime impact as </a:t>
                </a:r>
                <a:r>
                  <a:rPr lang="en-GB" sz="1800" b="0" u="sng" dirty="0">
                    <a:latin typeface="Cambria Math" panose="02040503050406030204" pitchFamily="18" charset="0"/>
                  </a:rPr>
                  <a:t>linear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is the intercept (amount of crime with 0% foreigners)</a:t>
                </a:r>
                <a:r>
                  <a:rPr lang="en-GB" sz="1800" baseline="-25000" dirty="0"/>
                  <a:t> </a:t>
                </a:r>
              </a:p>
              <a:p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slope: how many crimes extra can we expect if the share of foreigners goes up by 1 percentage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causal effect we would be interested in</a:t>
                </a:r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0D57B264-C88D-4A16-B9E9-6B93F7A1E8DB}"/>
              </a:ext>
            </a:extLst>
          </p:cNvPr>
          <p:cNvSpPr/>
          <p:nvPr/>
        </p:nvSpPr>
        <p:spPr>
          <a:xfrm>
            <a:off x="9252324" y="1033788"/>
            <a:ext cx="3310737" cy="538148"/>
          </a:xfrm>
          <a:prstGeom prst="wedgeRoundRectCallout">
            <a:avLst>
              <a:gd name="adj1" fmla="val -68090"/>
              <a:gd name="adj2" fmla="val -18764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Simplest case</a:t>
            </a:r>
          </a:p>
        </p:txBody>
      </p:sp>
    </p:spTree>
    <p:extLst>
      <p:ext uri="{BB962C8B-B14F-4D97-AF65-F5344CB8AC3E}">
        <p14:creationId xmlns:p14="http://schemas.microsoft.com/office/powerpoint/2010/main" val="22727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really model the data we need to do a bit more: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accent1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2711395"/>
            <a:ext cx="3689405" cy="4945712"/>
          </a:xfrm>
          <a:prstGeom prst="arc">
            <a:avLst>
              <a:gd name="adj1" fmla="val 16341415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12E7548-764D-4BB3-B340-584191BC47C2}"/>
              </a:ext>
            </a:extLst>
          </p:cNvPr>
          <p:cNvSpPr/>
          <p:nvPr/>
        </p:nvSpPr>
        <p:spPr>
          <a:xfrm>
            <a:off x="7315696" y="1582309"/>
            <a:ext cx="307848" cy="2226365"/>
          </a:xfrm>
          <a:prstGeom prst="rightBrace">
            <a:avLst>
              <a:gd name="adj1" fmla="val 8840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/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+mj-lt"/>
                  </a:rPr>
                  <a:t>To describe every individual data point we introduce for every observation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baseline="-25000" dirty="0">
                    <a:latin typeface="+mj-lt"/>
                  </a:rPr>
                  <a:t> </a:t>
                </a:r>
                <a:r>
                  <a:rPr lang="en-GB" sz="1800" dirty="0">
                    <a:latin typeface="+mj-lt"/>
                  </a:rPr>
                  <a:t>an additional variable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80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800" dirty="0">
                    <a:latin typeface="+mj-lt"/>
                  </a:rPr>
                  <a:t> measures the gap between an observation and the trendline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latin typeface="+mj-lt"/>
                  </a:rPr>
                  <a:t>Also called “residual” or “error term”. Everything the first term of the model cannot account for.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4B2B95-34F0-4A03-B243-9850D14B4647}"/>
              </a:ext>
            </a:extLst>
          </p:cNvPr>
          <p:cNvCxnSpPr/>
          <p:nvPr/>
        </p:nvCxnSpPr>
        <p:spPr>
          <a:xfrm>
            <a:off x="3220278" y="8078525"/>
            <a:ext cx="278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a bit more: True model driving the data vs estimate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3733805"/>
            <a:ext cx="3689405" cy="3923301"/>
          </a:xfrm>
          <a:prstGeom prst="arc">
            <a:avLst>
              <a:gd name="adj1" fmla="val 16456863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CD3D5A-1D6A-4E9D-937F-70FA39037F5B}"/>
              </a:ext>
            </a:extLst>
          </p:cNvPr>
          <p:cNvCxnSpPr>
            <a:cxnSpLocks/>
          </p:cNvCxnSpPr>
          <p:nvPr/>
        </p:nvCxnSpPr>
        <p:spPr>
          <a:xfrm flipV="1">
            <a:off x="1175733" y="2993858"/>
            <a:ext cx="6195374" cy="27472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/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F0B00672-9970-488D-BEAA-84759AB5181A}"/>
              </a:ext>
            </a:extLst>
          </p:cNvPr>
          <p:cNvSpPr/>
          <p:nvPr/>
        </p:nvSpPr>
        <p:spPr>
          <a:xfrm>
            <a:off x="5778841" y="2918136"/>
            <a:ext cx="4214731" cy="5494342"/>
          </a:xfrm>
          <a:prstGeom prst="arc">
            <a:avLst>
              <a:gd name="adj1" fmla="val 15868187"/>
              <a:gd name="adj2" fmla="val 5264035"/>
            </a:avLst>
          </a:prstGeom>
          <a:ln w="76200">
            <a:solidFill>
              <a:srgbClr val="00B05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close up of a hat&#10;&#10;Description automatically generated">
            <a:extLst>
              <a:ext uri="{FF2B5EF4-FFF2-40B4-BE49-F238E27FC236}">
                <a16:creationId xmlns:a16="http://schemas.microsoft.com/office/drawing/2014/main" id="{A7B33C59-69EE-4A42-B3B2-E226F717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501" y="7017860"/>
            <a:ext cx="2280307" cy="12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6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390B-7FCB-414A-AE46-8926991F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Reasons for differences between true model and 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/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/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85973F-0829-4F08-B9D3-B0B7E8C5B19B}"/>
              </a:ext>
            </a:extLst>
          </p:cNvPr>
          <p:cNvSpPr txBox="1"/>
          <p:nvPr/>
        </p:nvSpPr>
        <p:spPr>
          <a:xfrm>
            <a:off x="747424" y="3321322"/>
            <a:ext cx="11934906" cy="5309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1. It’s based on a finite sample of data</a:t>
            </a:r>
          </a:p>
          <a:p>
            <a:pPr>
              <a:spcAft>
                <a:spcPts val="500"/>
              </a:spcAft>
            </a:pPr>
            <a:r>
              <a:rPr lang="en-GB" sz="3200" dirty="0"/>
              <a:t>That means we are wrong but not systematically wrong: i.e. we took another sample of similar data we are </a:t>
            </a:r>
            <a:r>
              <a:rPr lang="en-GB" sz="3200" u="sng" dirty="0"/>
              <a:t>unlikely to make the same</a:t>
            </a:r>
            <a:r>
              <a:rPr lang="en-GB" sz="3200" dirty="0"/>
              <a:t> mistake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2. There could be confounding factors that make us systematically over- or under- estimate the actual parameters.</a:t>
            </a:r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9EE2E3C-B305-4C14-8DAD-F4E26E200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35" t="23586" r="21009" b="-12899"/>
          <a:stretch/>
        </p:blipFill>
        <p:spPr>
          <a:xfrm>
            <a:off x="2155372" y="5066521"/>
            <a:ext cx="2202290" cy="2174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/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b="0" dirty="0"/>
                  <a:t>Sample Average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4+5+6+6+3</m:t>
                        </m:r>
                      </m:num>
                      <m:den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2000" dirty="0"/>
                  <a:t>=4.8.  Actual (True) Average: 3.5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blipFill>
                <a:blip r:embed="rId5"/>
                <a:stretch>
                  <a:fillRect l="-2156" t="-2778" b="-20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047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16F6-8AA3-49F2-9D75-2F84FAED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37" y="588691"/>
            <a:ext cx="12238715" cy="558820"/>
          </a:xfrm>
        </p:spPr>
        <p:txBody>
          <a:bodyPr/>
          <a:lstStyle/>
          <a:p>
            <a:r>
              <a:rPr lang="en-GB">
                <a:latin typeface="+mj-lt"/>
              </a:rPr>
              <a:t>The story of the data?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FF0BC96-5707-49A5-80D7-D63E58108CD9}"/>
              </a:ext>
            </a:extLst>
          </p:cNvPr>
          <p:cNvSpPr/>
          <p:nvPr/>
        </p:nvSpPr>
        <p:spPr>
          <a:xfrm>
            <a:off x="383838" y="1362443"/>
            <a:ext cx="12401860" cy="924514"/>
          </a:xfrm>
          <a:prstGeom prst="wedgeRoundRectCallout">
            <a:avLst>
              <a:gd name="adj1" fmla="val -28183"/>
              <a:gd name="adj2" fmla="val -587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+mj-lt"/>
              </a:rPr>
              <a:t>What are factors that could be driving the data (apart from foreigners being criminals)?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71455-A6FE-4B83-A378-E114361853D1}"/>
              </a:ext>
            </a:extLst>
          </p:cNvPr>
          <p:cNvSpPr txBox="1"/>
          <p:nvPr/>
        </p:nvSpPr>
        <p:spPr>
          <a:xfrm>
            <a:off x="2251919" y="2495408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20FE-D766-43CF-B7E3-015ABCAEF79B}"/>
              </a:ext>
            </a:extLst>
          </p:cNvPr>
          <p:cNvSpPr txBox="1"/>
          <p:nvPr/>
        </p:nvSpPr>
        <p:spPr>
          <a:xfrm>
            <a:off x="10071040" y="2488513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5E9BE-F850-4A62-8806-9A846AEE2549}"/>
              </a:ext>
            </a:extLst>
          </p:cNvPr>
          <p:cNvSpPr txBox="1"/>
          <p:nvPr/>
        </p:nvSpPr>
        <p:spPr>
          <a:xfrm>
            <a:off x="4301065" y="4022437"/>
            <a:ext cx="5073505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Big Cities=High Population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C10DCA-DE57-49C7-A55A-E16A24C24B1D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 bwMode="auto">
          <a:xfrm flipV="1">
            <a:off x="9374570" y="3013721"/>
            <a:ext cx="1298398" cy="127132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1790D-6F8E-4B02-AF98-99CA01E575CD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 bwMode="auto">
          <a:xfrm flipH="1" flipV="1">
            <a:off x="3336351" y="3020616"/>
            <a:ext cx="964714" cy="126442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C76C92-CB99-4BAE-871D-4B7F1DE81EB2}"/>
              </a:ext>
            </a:extLst>
          </p:cNvPr>
          <p:cNvSpPr txBox="1"/>
          <p:nvPr/>
        </p:nvSpPr>
        <p:spPr>
          <a:xfrm>
            <a:off x="2830947" y="6015492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E3FB7-4FE3-4259-B3B5-5B10EA28E1CE}"/>
              </a:ext>
            </a:extLst>
          </p:cNvPr>
          <p:cNvSpPr txBox="1"/>
          <p:nvPr/>
        </p:nvSpPr>
        <p:spPr>
          <a:xfrm>
            <a:off x="8867184" y="6009679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6AD15-48A8-44F6-80E6-3A7F59F174A4}"/>
              </a:ext>
            </a:extLst>
          </p:cNvPr>
          <p:cNvSpPr txBox="1"/>
          <p:nvPr/>
        </p:nvSpPr>
        <p:spPr>
          <a:xfrm>
            <a:off x="4999810" y="7444986"/>
            <a:ext cx="278762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Unemployment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347FD9-78E9-46F4-9BFE-EA7AB4A8CEFE}"/>
              </a:ext>
            </a:extLst>
          </p:cNvPr>
          <p:cNvCxnSpPr>
            <a:cxnSpLocks/>
            <a:stCxn id="19" idx="3"/>
            <a:endCxn id="18" idx="2"/>
          </p:cNvCxnSpPr>
          <p:nvPr/>
        </p:nvCxnSpPr>
        <p:spPr bwMode="auto">
          <a:xfrm flipV="1">
            <a:off x="7787433" y="6534887"/>
            <a:ext cx="1681679" cy="117270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75B2CE-5044-44F5-9DA7-FF006DCE4CA2}"/>
              </a:ext>
            </a:extLst>
          </p:cNvPr>
          <p:cNvCxnSpPr>
            <a:cxnSpLocks/>
            <a:stCxn id="19" idx="1"/>
            <a:endCxn id="17" idx="2"/>
          </p:cNvCxnSpPr>
          <p:nvPr/>
        </p:nvCxnSpPr>
        <p:spPr bwMode="auto">
          <a:xfrm flipH="1" flipV="1">
            <a:off x="3915379" y="6540700"/>
            <a:ext cx="1084431" cy="116689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5348F0-F4BA-4B94-B484-B8772B89507A}"/>
              </a:ext>
            </a:extLst>
          </p:cNvPr>
          <p:cNvSpPr txBox="1"/>
          <p:nvPr/>
        </p:nvSpPr>
        <p:spPr>
          <a:xfrm>
            <a:off x="4008351" y="6919778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42F75-D60D-43C4-95DB-E5E70324EBBE}"/>
              </a:ext>
            </a:extLst>
          </p:cNvPr>
          <p:cNvSpPr txBox="1"/>
          <p:nvPr/>
        </p:nvSpPr>
        <p:spPr>
          <a:xfrm>
            <a:off x="10215401" y="3378353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72DDF5-9AEB-44B7-BDD2-BD60D72A2EDC}"/>
              </a:ext>
            </a:extLst>
          </p:cNvPr>
          <p:cNvSpPr txBox="1"/>
          <p:nvPr/>
        </p:nvSpPr>
        <p:spPr>
          <a:xfrm>
            <a:off x="8984298" y="7060052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2BA17A-17F4-4191-8F96-B4FD36E4D371}"/>
              </a:ext>
            </a:extLst>
          </p:cNvPr>
          <p:cNvSpPr txBox="1"/>
          <p:nvPr/>
        </p:nvSpPr>
        <p:spPr>
          <a:xfrm>
            <a:off x="3449846" y="3428317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2EC861-49BF-4816-904F-BDA66965CFB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 bwMode="auto">
          <a:xfrm flipV="1">
            <a:off x="4999810" y="6272283"/>
            <a:ext cx="3867374" cy="581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E1F52E-68E4-4290-BC2A-70392DD6751A}"/>
              </a:ext>
            </a:extLst>
          </p:cNvPr>
          <p:cNvSpPr txBox="1"/>
          <p:nvPr/>
        </p:nvSpPr>
        <p:spPr>
          <a:xfrm>
            <a:off x="6894513" y="5846495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15E364-4DAC-41EA-8F72-C41367BE341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 bwMode="auto">
          <a:xfrm flipV="1">
            <a:off x="4420782" y="2751117"/>
            <a:ext cx="5650258" cy="689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F38A96-7A42-4838-A41C-8A9B715CDB2C}"/>
              </a:ext>
            </a:extLst>
          </p:cNvPr>
          <p:cNvSpPr txBox="1"/>
          <p:nvPr/>
        </p:nvSpPr>
        <p:spPr>
          <a:xfrm>
            <a:off x="6748329" y="2225909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3345063-12D5-4625-8951-58F39679F46E}"/>
              </a:ext>
            </a:extLst>
          </p:cNvPr>
          <p:cNvSpPr/>
          <p:nvPr/>
        </p:nvSpPr>
        <p:spPr>
          <a:xfrm>
            <a:off x="1796995" y="4654356"/>
            <a:ext cx="10376452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could be attracted by bigger cities</a:t>
            </a:r>
          </a:p>
          <a:p>
            <a:pPr algn="ctr"/>
            <a:r>
              <a:rPr lang="en-GB" sz="2000" dirty="0"/>
              <a:t>Bigger cities have more crime 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9C4FAB1-D65C-4E9F-AA91-9D20066853A8}"/>
              </a:ext>
            </a:extLst>
          </p:cNvPr>
          <p:cNvSpPr/>
          <p:nvPr/>
        </p:nvSpPr>
        <p:spPr>
          <a:xfrm>
            <a:off x="4501816" y="2906994"/>
            <a:ext cx="4967296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+ relationship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741713CC-E97F-4048-A928-B8B137AD2C62}"/>
              </a:ext>
            </a:extLst>
          </p:cNvPr>
          <p:cNvSpPr/>
          <p:nvPr/>
        </p:nvSpPr>
        <p:spPr>
          <a:xfrm>
            <a:off x="4826005" y="6476388"/>
            <a:ext cx="4137015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- relationship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951FEE16-8B37-4452-B7C6-17C667075E55}"/>
              </a:ext>
            </a:extLst>
          </p:cNvPr>
          <p:cNvSpPr/>
          <p:nvPr/>
        </p:nvSpPr>
        <p:spPr>
          <a:xfrm>
            <a:off x="1745270" y="8120233"/>
            <a:ext cx="10877281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often come to work</a:t>
            </a:r>
          </a:p>
          <a:p>
            <a:pPr algn="ctr"/>
            <a:r>
              <a:rPr lang="en-GB" sz="2000" dirty="0"/>
              <a:t>Hence they go to areas with less unemployment = more work, which also might have less crime</a:t>
            </a:r>
          </a:p>
        </p:txBody>
      </p:sp>
    </p:spTree>
    <p:extLst>
      <p:ext uri="{BB962C8B-B14F-4D97-AF65-F5344CB8AC3E}">
        <p14:creationId xmlns:p14="http://schemas.microsoft.com/office/powerpoint/2010/main" val="32365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7" grpId="0"/>
      <p:bldP spid="18" grpId="0"/>
      <p:bldP spid="19" grpId="0"/>
      <p:bldP spid="23" grpId="0"/>
      <p:bldP spid="24" grpId="0"/>
      <p:bldP spid="27" grpId="0"/>
      <p:bldP spid="29" grpId="0"/>
      <p:bldP spid="36" grpId="0"/>
      <p:bldP spid="39" grpId="0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5EC-E65B-6D45-8D23-CCEB0C216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Consider 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/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999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226298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20" y="5435400"/>
            <a:ext cx="682879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1947479" y="5723390"/>
            <a:ext cx="8739074" cy="609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10810651" y="5521876"/>
            <a:ext cx="1232710" cy="3076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/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999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/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Areas with more foreigners also have more population which means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991" dirty="0"/>
                  <a:t> is big (i.e. positive) when foreign is big  (i.e. a positive correlation)</a:t>
                </a:r>
              </a:p>
            </p:txBody>
          </p:sp>
        </mc:Choice>
        <mc:Fallback xmlns="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1F3672-BFDF-47E9-9FE0-BF2552056E78}"/>
              </a:ext>
            </a:extLst>
          </p:cNvPr>
          <p:cNvSpPr txBox="1"/>
          <p:nvPr/>
        </p:nvSpPr>
        <p:spPr>
          <a:xfrm>
            <a:off x="8943467" y="1621922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Population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211649-0069-4D1A-929A-4AB0C96829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183C7D-6982-4364-AED1-17F56B737A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6C17C93-AE26-4B11-8344-5983CBB95E7B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D25B4A-1F11-42A0-9009-0172BCE94452}"/>
              </a:ext>
            </a:extLst>
          </p:cNvPr>
          <p:cNvSpPr txBox="1"/>
          <p:nvPr/>
        </p:nvSpPr>
        <p:spPr>
          <a:xfrm>
            <a:off x="7521532" y="172078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/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If we estimate the true relationship by a trendline we </a:t>
                </a:r>
                <a:r>
                  <a:rPr lang="en-GB" sz="1991" b="1" u="sng" dirty="0"/>
                  <a:t>overestimate </a:t>
                </a:r>
                <a:r>
                  <a:rPr lang="en-GB" sz="1991" dirty="0"/>
                  <a:t>the strength of the actual relationship;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91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991" b="1" u="sng" dirty="0"/>
                  <a:t>is estimated with </a:t>
                </a:r>
                <a:r>
                  <a:rPr lang="en-GB" sz="2800" b="1" u="sng" dirty="0"/>
                  <a:t>upward bias</a:t>
                </a:r>
                <a:endParaRPr lang="en-GB" sz="1991" b="1" u="sng" dirty="0"/>
              </a:p>
            </p:txBody>
          </p:sp>
        </mc:Choice>
        <mc:Fallback xmlns="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blipFill>
                <a:blip r:embed="rId6"/>
                <a:stretch>
                  <a:fillRect b="-625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FBCCCB4-DF10-46DC-863B-D3BC2D9AA732}"/>
              </a:ext>
            </a:extLst>
          </p:cNvPr>
          <p:cNvSpPr/>
          <p:nvPr/>
        </p:nvSpPr>
        <p:spPr>
          <a:xfrm>
            <a:off x="9553395" y="504788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/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blipFill>
                <a:blip r:embed="rId7"/>
                <a:stretch>
                  <a:fillRect l="-3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ight Brace 111">
            <a:extLst>
              <a:ext uri="{FF2B5EF4-FFF2-40B4-BE49-F238E27FC236}">
                <a16:creationId xmlns:a16="http://schemas.microsoft.com/office/drawing/2014/main" id="{324FD845-23D0-4FA6-95F7-50FB96F24525}"/>
              </a:ext>
            </a:extLst>
          </p:cNvPr>
          <p:cNvSpPr/>
          <p:nvPr/>
        </p:nvSpPr>
        <p:spPr>
          <a:xfrm>
            <a:off x="3194099" y="624005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/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blipFill>
                <a:blip r:embed="rId8"/>
                <a:stretch>
                  <a:fillRect l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2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66" grpId="0"/>
      <p:bldP spid="110" grpId="0"/>
      <p:bldP spid="1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D532-3F54-4301-8D48-6900C130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study for this course?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108A1-9ECA-4EA9-96FD-A8E1E06AD858}"/>
              </a:ext>
            </a:extLst>
          </p:cNvPr>
          <p:cNvSpPr/>
          <p:nvPr/>
        </p:nvSpPr>
        <p:spPr>
          <a:xfrm>
            <a:off x="791464" y="1311188"/>
            <a:ext cx="10702544" cy="4038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 is everywhere and as an consultant or analyst you need to be able to draw meaningful conclusions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Even if you have people who will do the analysis for you it is vital to understand how conclusions are derived and how results can be interpreted.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most likely will have to deal with developers in your career. To do that effectively you need a basic grasp of coding.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AE153-F024-45B0-93D7-3D26115E0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28" y="5884257"/>
            <a:ext cx="5718620" cy="3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1637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19" y="5435400"/>
            <a:ext cx="626775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2856789" y="4315383"/>
            <a:ext cx="6755432" cy="367467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9645459" y="4233148"/>
            <a:ext cx="123271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/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991" dirty="0"/>
                  <a:t>When there are fewer foreigners there is more crime because of other factors (i.e. unemployment) captured in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991" dirty="0"/>
              </a:p>
            </p:txBody>
          </p:sp>
        </mc:Choice>
        <mc:Fallback xmlns="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itle 1">
            <a:extLst>
              <a:ext uri="{FF2B5EF4-FFF2-40B4-BE49-F238E27FC236}">
                <a16:creationId xmlns:a16="http://schemas.microsoft.com/office/drawing/2014/main" id="{15CE3896-5F02-4C40-BFA1-EBB0D114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Unemployment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54FD222F-E7CE-4594-B9E9-245095A5908E}"/>
              </a:ext>
            </a:extLst>
          </p:cNvPr>
          <p:cNvSpPr txBox="1"/>
          <p:nvPr/>
        </p:nvSpPr>
        <p:spPr>
          <a:xfrm>
            <a:off x="9390850" y="1541296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Unemployment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39E246-A4B5-474C-8955-627F1447A3B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11B772-7ED5-4312-AC88-69426A7893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0B74BD5-474E-43FA-916A-D75763574260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207AE4-36D8-46D6-8DCB-8E7A098E65E4}"/>
              </a:ext>
            </a:extLst>
          </p:cNvPr>
          <p:cNvSpPr txBox="1"/>
          <p:nvPr/>
        </p:nvSpPr>
        <p:spPr>
          <a:xfrm>
            <a:off x="7521532" y="1720784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509E74F6-FB64-4D71-990F-190CC442B8AA}"/>
              </a:ext>
            </a:extLst>
          </p:cNvPr>
          <p:cNvSpPr/>
          <p:nvPr/>
        </p:nvSpPr>
        <p:spPr>
          <a:xfrm>
            <a:off x="799974" y="7771370"/>
            <a:ext cx="11193991" cy="1344802"/>
          </a:xfrm>
          <a:prstGeom prst="wedgeRoundRectCallout">
            <a:avLst>
              <a:gd name="adj1" fmla="val 12384"/>
              <a:gd name="adj2" fmla="val -100838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Hence we would underestimate the strength of the true relationship; i.e. </a:t>
            </a:r>
            <a:r>
              <a:rPr lang="en-GB" sz="2800" b="1" dirty="0"/>
              <a:t>downward bias</a:t>
            </a:r>
          </a:p>
        </p:txBody>
      </p:sp>
    </p:spTree>
    <p:extLst>
      <p:ext uri="{BB962C8B-B14F-4D97-AF65-F5344CB8AC3E}">
        <p14:creationId xmlns:p14="http://schemas.microsoft.com/office/powerpoint/2010/main" val="22772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62" grpId="0"/>
      <p:bldP spid="63" grpId="0"/>
      <p:bldP spid="6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6F2A-3BCB-4229-9ED8-E03AC974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1ABD7-5B8F-46FA-B425-AE875DCE0D5E}"/>
              </a:ext>
            </a:extLst>
          </p:cNvPr>
          <p:cNvSpPr txBox="1"/>
          <p:nvPr/>
        </p:nvSpPr>
        <p:spPr>
          <a:xfrm>
            <a:off x="1176793" y="1224501"/>
            <a:ext cx="11951378" cy="4850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For good data analysis we have to be aware of: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mechanisms we wish to study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 that is driving the data (The data story)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A clear description of these mechanisms (verbally, by arrows or formulas) constitutes the empirical model which helps us to organise the data analysis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Often the “data story” suggests reasons that could lead to biases in parameters we want to estimate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There can be upward bias and downward bias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you understand the notation of the linear model and how biases might affect it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357F79-A231-4049-9489-BA122B80F09C}"/>
              </a:ext>
            </a:extLst>
          </p:cNvPr>
          <p:cNvSpPr txBox="1">
            <a:spLocks/>
          </p:cNvSpPr>
          <p:nvPr/>
        </p:nvSpPr>
        <p:spPr>
          <a:xfrm>
            <a:off x="381600" y="6115510"/>
            <a:ext cx="12241906" cy="4893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For next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042D-7B2D-40BA-90BA-26CFCAD47182}"/>
              </a:ext>
            </a:extLst>
          </p:cNvPr>
          <p:cNvSpPr txBox="1"/>
          <p:nvPr/>
        </p:nvSpPr>
        <p:spPr>
          <a:xfrm>
            <a:off x="1176792" y="6990813"/>
            <a:ext cx="10050449" cy="1728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Look at Exercise sheet 1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Try to install the R and </a:t>
            </a:r>
            <a:r>
              <a:rPr lang="en-GB" sz="2600" dirty="0" err="1"/>
              <a:t>Rstudio</a:t>
            </a:r>
            <a:r>
              <a:rPr lang="en-GB" sz="2600" dirty="0"/>
              <a:t> software packages (but don’t panic if you don’t manage)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2385034-9AD7-4A71-B614-64BA84A7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582" y="12926"/>
            <a:ext cx="3402806" cy="166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1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lecturer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1265"/>
            <a:ext cx="3630748" cy="3630748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853" y="2011627"/>
            <a:ext cx="5565148" cy="2020116"/>
          </a:xfrm>
          <a:prstGeom prst="wedgeRoundRectCallout">
            <a:avLst>
              <a:gd name="adj1" fmla="val -18014"/>
              <a:gd name="adj2" fmla="val 1869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Name: Ralf Martin</a:t>
            </a:r>
          </a:p>
          <a:p>
            <a:r>
              <a:rPr lang="en-US" sz="2400" dirty="0">
                <a:latin typeface="Abadi" panose="020B0604020104020204" pitchFamily="34" charset="0"/>
              </a:rPr>
              <a:t>Office: CAGB 487</a:t>
            </a:r>
          </a:p>
          <a:p>
            <a:r>
              <a:rPr lang="en-US" sz="2400" dirty="0">
                <a:latin typeface="Abadi" panose="020B0604020104020204" pitchFamily="34" charset="0"/>
              </a:rPr>
              <a:t>Citizenship: EU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32600" y="672212"/>
            <a:ext cx="4788554" cy="1140236"/>
          </a:xfrm>
          <a:prstGeom prst="wedgeRoundRectCallout">
            <a:avLst>
              <a:gd name="adj1" fmla="val -84885"/>
              <a:gd name="adj2" fmla="val 4858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PhD in Economics from the London School of Economics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345783" y="1991018"/>
            <a:ext cx="5635699" cy="1140236"/>
          </a:xfrm>
          <a:prstGeom prst="wedgeRoundRectCallout">
            <a:avLst>
              <a:gd name="adj1" fmla="val -138835"/>
              <a:gd name="adj2" fmla="val 380409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Pioneer in the UK of analyzing government business census data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269267" y="7630118"/>
            <a:ext cx="5635699" cy="1673379"/>
            <a:chOff x="3309219" y="6003168"/>
            <a:chExt cx="3963246" cy="1176786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3309219" y="6003168"/>
              <a:ext cx="3963246" cy="1176786"/>
            </a:xfrm>
            <a:prstGeom prst="wedgeRoundRectCallout">
              <a:avLst>
                <a:gd name="adj1" fmla="val -117511"/>
                <a:gd name="adj2" fmla="val -10067"/>
                <a:gd name="adj3" fmla="val 1666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46">
                  <a:latin typeface="Abadi" panose="020B0604020104020204" pitchFamily="34" charset="0"/>
                </a:rPr>
                <a:t>Windsurfer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2797" y="6169268"/>
              <a:ext cx="1501486" cy="844586"/>
            </a:xfrm>
            <a:prstGeom prst="rect">
              <a:avLst/>
            </a:prstGeom>
          </p:spPr>
        </p:pic>
      </p:grpSp>
      <p:sp>
        <p:nvSpPr>
          <p:cNvPr id="11" name="Rounded Rectangular Callout 10"/>
          <p:cNvSpPr/>
          <p:nvPr/>
        </p:nvSpPr>
        <p:spPr>
          <a:xfrm>
            <a:off x="9259072" y="4805428"/>
            <a:ext cx="3645895" cy="2701626"/>
          </a:xfrm>
          <a:prstGeom prst="wedgeRoundRectCallout">
            <a:avLst>
              <a:gd name="adj1" fmla="val -232533"/>
              <a:gd name="adj2" fmla="val 6670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46">
                <a:latin typeface="Abadi" panose="020B0604020104020204" pitchFamily="34" charset="0"/>
              </a:rPr>
              <a:t>Dad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919" y="4984215"/>
            <a:ext cx="1664343" cy="221912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326082" y="3665192"/>
            <a:ext cx="5635699" cy="1140236"/>
          </a:xfrm>
          <a:prstGeom prst="wedgeRoundRectCallout">
            <a:avLst>
              <a:gd name="adj1" fmla="val -132193"/>
              <a:gd name="adj2" fmla="val 25600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latin typeface="Abadi" panose="020B0604020104020204" pitchFamily="34" charset="0"/>
              </a:rPr>
              <a:t>Pioneer in using business census data to evaluate climate policy</a:t>
            </a:r>
          </a:p>
        </p:txBody>
      </p:sp>
    </p:spTree>
    <p:extLst>
      <p:ext uri="{BB962C8B-B14F-4D97-AF65-F5344CB8AC3E}">
        <p14:creationId xmlns:p14="http://schemas.microsoft.com/office/powerpoint/2010/main" val="21431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teaching assistant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774" y="6342927"/>
            <a:ext cx="4482614" cy="2820954"/>
          </a:xfrm>
          <a:prstGeom prst="rect">
            <a:avLst/>
          </a:prstGeom>
        </p:spPr>
      </p:pic>
      <p:pic>
        <p:nvPicPr>
          <p:cNvPr id="3" name="Picture 2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id="{599375BA-E9CE-455D-BA7F-CD70CF697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773" y="1776284"/>
            <a:ext cx="3216662" cy="32166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CEA141-8101-482D-A997-84A75332B34D}"/>
              </a:ext>
            </a:extLst>
          </p:cNvPr>
          <p:cNvSpPr/>
          <p:nvPr/>
        </p:nvSpPr>
        <p:spPr>
          <a:xfrm>
            <a:off x="2187773" y="5194683"/>
            <a:ext cx="4120039" cy="794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00" b="1" dirty="0"/>
              <a:t>Petra </a:t>
            </a:r>
            <a:r>
              <a:rPr lang="en-GB" sz="2600" b="1" dirty="0" err="1"/>
              <a:t>Sarapatkova</a:t>
            </a:r>
            <a:endParaRPr lang="en-GB" sz="2600" b="1" dirty="0"/>
          </a:p>
          <a:p>
            <a:r>
              <a:rPr lang="en-GB" sz="2000" b="1" dirty="0"/>
              <a:t>petra.sarapatkova09@imperial.ac.uk</a:t>
            </a:r>
          </a:p>
        </p:txBody>
      </p:sp>
    </p:spTree>
    <p:extLst>
      <p:ext uri="{BB962C8B-B14F-4D97-AF65-F5344CB8AC3E}">
        <p14:creationId xmlns:p14="http://schemas.microsoft.com/office/powerpoint/2010/main" val="191800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800" dirty="0">
                <a:latin typeface="Abadi" panose="020B0604020104020204" pitchFamily="34" charset="0"/>
              </a:rPr>
              <a:t>Assessment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300" y="7181663"/>
            <a:ext cx="2307713" cy="153246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332074" y="7655794"/>
            <a:ext cx="5407294" cy="584202"/>
          </a:xfrm>
          <a:prstGeom prst="wedgeRoundRectCallout">
            <a:avLst>
              <a:gd name="adj1" fmla="val -57487"/>
              <a:gd name="adj2" fmla="val -1894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badi" panose="020B0604020104020204" pitchFamily="34" charset="0"/>
              </a:rPr>
              <a:t>Basically we will check if your hands are dirty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81" y="6835490"/>
            <a:ext cx="262658" cy="69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30027" tIns="65013" rIns="130027" bIns="65013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46"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5CB52A-1FE9-4576-9389-3605FD1D0935}"/>
              </a:ext>
            </a:extLst>
          </p:cNvPr>
          <p:cNvSpPr/>
          <p:nvPr/>
        </p:nvSpPr>
        <p:spPr>
          <a:xfrm>
            <a:off x="514810" y="2129009"/>
            <a:ext cx="12250214" cy="443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5% Participation (on the course forum after every lecture)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70% Final Exam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25% Final Group Coursework: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question or issue that can be informed by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data (at 50 observations)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Conduct analysis providing relevant evidence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Discuss findings appropriately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BB5B914E-931F-49E9-96F8-C87E96FB9F26}"/>
              </a:ext>
            </a:extLst>
          </p:cNvPr>
          <p:cNvSpPr/>
          <p:nvPr/>
        </p:nvSpPr>
        <p:spPr>
          <a:xfrm>
            <a:off x="8947404" y="4498848"/>
            <a:ext cx="2912364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provide further instructions soon</a:t>
            </a: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DA66ED09-F342-4477-9B51-75CC1E6A9363}"/>
              </a:ext>
            </a:extLst>
          </p:cNvPr>
          <p:cNvSpPr/>
          <p:nvPr/>
        </p:nvSpPr>
        <p:spPr>
          <a:xfrm>
            <a:off x="8819886" y="1360611"/>
            <a:ext cx="3945138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Always remember: Genuine Questions are never dumb</a:t>
            </a:r>
          </a:p>
        </p:txBody>
      </p:sp>
    </p:spTree>
    <p:extLst>
      <p:ext uri="{BB962C8B-B14F-4D97-AF65-F5344CB8AC3E}">
        <p14:creationId xmlns:p14="http://schemas.microsoft.com/office/powerpoint/2010/main" val="6377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426C-3CD1-49BE-B28F-7F289D32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196CE1C-7221-49D3-B676-8FBEF73ED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789409"/>
              </p:ext>
            </p:extLst>
          </p:nvPr>
        </p:nvGraphicFramePr>
        <p:xfrm>
          <a:off x="636642" y="2060126"/>
          <a:ext cx="11987158" cy="5779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298">
                  <a:extLst>
                    <a:ext uri="{9D8B030D-6E8A-4147-A177-3AD203B41FA5}">
                      <a16:colId xmlns:a16="http://schemas.microsoft.com/office/drawing/2014/main" val="3282541951"/>
                    </a:ext>
                  </a:extLst>
                </a:gridCol>
                <a:gridCol w="4625162">
                  <a:extLst>
                    <a:ext uri="{9D8B030D-6E8A-4147-A177-3AD203B41FA5}">
                      <a16:colId xmlns:a16="http://schemas.microsoft.com/office/drawing/2014/main" val="367963231"/>
                    </a:ext>
                  </a:extLst>
                </a:gridCol>
                <a:gridCol w="5797698">
                  <a:extLst>
                    <a:ext uri="{9D8B030D-6E8A-4147-A177-3AD203B41FA5}">
                      <a16:colId xmlns:a16="http://schemas.microsoft.com/office/drawing/2014/main" val="3141313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9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9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Rrrr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4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0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Testing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9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56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Multivariate Regressions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Hand in Group Coursework outline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23609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Break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8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Econometrics for Dummies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7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Instrumental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1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Learning like a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 for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92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Loose 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683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92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62D56D-4EE3-4A3D-AE53-EF1CAC0D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Guest lecturer (tbc)</a:t>
            </a:r>
          </a:p>
        </p:txBody>
      </p:sp>
      <p:pic>
        <p:nvPicPr>
          <p:cNvPr id="7" name="Picture 2" descr="Yves-Alexandre de Montjoye">
            <a:extLst>
              <a:ext uri="{FF2B5EF4-FFF2-40B4-BE49-F238E27FC236}">
                <a16:creationId xmlns:a16="http://schemas.microsoft.com/office/drawing/2014/main" id="{EAAD6711-6844-4A95-8559-6166C14F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45" y="22973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211DC7-33B2-4080-B64E-9FA40084C825}"/>
              </a:ext>
            </a:extLst>
          </p:cNvPr>
          <p:cNvSpPr/>
          <p:nvPr/>
        </p:nvSpPr>
        <p:spPr>
          <a:xfrm>
            <a:off x="5004470" y="2880548"/>
            <a:ext cx="31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44444"/>
                </a:solidFill>
                <a:latin typeface="Arial" panose="020B0604020202020204" pitchFamily="34" charset="0"/>
              </a:rPr>
              <a:t>Yves-Alexandre de </a:t>
            </a:r>
            <a:r>
              <a:rPr lang="en-GB" dirty="0" err="1">
                <a:solidFill>
                  <a:srgbClr val="444444"/>
                </a:solidFill>
                <a:latin typeface="Arial" panose="020B0604020202020204" pitchFamily="34" charset="0"/>
              </a:rPr>
              <a:t>Montjoye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8BD36E-352B-4791-8BE7-72B8991DE187}"/>
              </a:ext>
            </a:extLst>
          </p:cNvPr>
          <p:cNvSpPr/>
          <p:nvPr/>
        </p:nvSpPr>
        <p:spPr>
          <a:xfrm>
            <a:off x="5004470" y="3409005"/>
            <a:ext cx="324800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hlinkClick r:id="rId4"/>
              </a:rPr>
              <a:t>www.demontjoye.com</a:t>
            </a:r>
            <a:endParaRPr lang="en-GB" dirty="0">
              <a:hlinkClick r:id="rId4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31DA0B-7B6D-4E34-802A-13AC3506E7B2}"/>
              </a:ext>
            </a:extLst>
          </p:cNvPr>
          <p:cNvSpPr/>
          <p:nvPr/>
        </p:nvSpPr>
        <p:spPr>
          <a:xfrm>
            <a:off x="2298792" y="4685567"/>
            <a:ext cx="7121654" cy="1435395"/>
          </a:xfrm>
          <a:prstGeom prst="wedgeRectCallout">
            <a:avLst>
              <a:gd name="adj1" fmla="val -21708"/>
              <a:gd name="adj2" fmla="val -81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tell you everything you ever wanted to know about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6262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F7F5-2456-4424-9418-631FBD6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Data Stories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0A8B6-A129-46B6-883E-660E28C37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78" y="1946677"/>
            <a:ext cx="6338633" cy="461276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E14F24-2E3F-4A14-B872-EB69B910A2C6}"/>
              </a:ext>
            </a:extLst>
          </p:cNvPr>
          <p:cNvSpPr/>
          <p:nvPr/>
        </p:nvSpPr>
        <p:spPr>
          <a:xfrm>
            <a:off x="1943133" y="7051067"/>
            <a:ext cx="6414057" cy="1508537"/>
          </a:xfrm>
          <a:prstGeom prst="wedgeRoundRectCallout">
            <a:avLst>
              <a:gd name="adj1" fmla="val 21503"/>
              <a:gd name="adj2" fmla="val -138246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dirty="0"/>
              <a:t>Converting data into something beautiful</a:t>
            </a:r>
          </a:p>
        </p:txBody>
      </p:sp>
    </p:spTree>
    <p:extLst>
      <p:ext uri="{BB962C8B-B14F-4D97-AF65-F5344CB8AC3E}">
        <p14:creationId xmlns:p14="http://schemas.microsoft.com/office/powerpoint/2010/main" val="108126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20</TotalTime>
  <Words>2062</Words>
  <Application>Microsoft Office PowerPoint</Application>
  <PresentationFormat>Custom</PresentationFormat>
  <Paragraphs>366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Times New Roman</vt:lpstr>
      <vt:lpstr>Wingdings</vt:lpstr>
      <vt:lpstr>Office Theme</vt:lpstr>
      <vt:lpstr>Welcome to Quantitative Methods  by Ralf Martin (r.martin@imperial.ac.uk)</vt:lpstr>
      <vt:lpstr>Course objective</vt:lpstr>
      <vt:lpstr>Why should you study for this course?</vt:lpstr>
      <vt:lpstr>Your lecturer</vt:lpstr>
      <vt:lpstr>Your teaching assistant</vt:lpstr>
      <vt:lpstr>Assessment </vt:lpstr>
      <vt:lpstr>The plan</vt:lpstr>
      <vt:lpstr>Guest lecturer (tbc)</vt:lpstr>
      <vt:lpstr>Introduction – Data Stories</vt:lpstr>
      <vt:lpstr>Introduction</vt:lpstr>
      <vt:lpstr>A secret:</vt:lpstr>
      <vt:lpstr>An important tool</vt:lpstr>
      <vt:lpstr>What is a Model?</vt:lpstr>
      <vt:lpstr>For example:</vt:lpstr>
      <vt:lpstr>What’s the Independent’s (our) story?</vt:lpstr>
      <vt:lpstr>What could be the story of the data?</vt:lpstr>
      <vt:lpstr>Another potential data story:</vt:lpstr>
      <vt:lpstr>What is the problem and what could be a solution?</vt:lpstr>
      <vt:lpstr>Randomized Control Trials (RCT)</vt:lpstr>
      <vt:lpstr>Frome arrows to formulas</vt:lpstr>
      <vt:lpstr>Another example: UK xenophobia in the UK</vt:lpstr>
      <vt:lpstr>What data?</vt:lpstr>
      <vt:lpstr>Crime and foreigners</vt:lpstr>
      <vt:lpstr>Adding a trendline = Modelling the data</vt:lpstr>
      <vt:lpstr>To really model the data we need to do a bit more:</vt:lpstr>
      <vt:lpstr>And a bit more: True model driving the data vs estimate</vt:lpstr>
      <vt:lpstr>Reasons for differences between true model and estimated model</vt:lpstr>
      <vt:lpstr>The story of the data?</vt:lpstr>
      <vt:lpstr>Confounding factors in the linear model: Consider population</vt:lpstr>
      <vt:lpstr>Confounding factors in the linear model: Unemployment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Martin, Ralf</cp:lastModifiedBy>
  <cp:revision>102</cp:revision>
  <dcterms:created xsi:type="dcterms:W3CDTF">2020-09-13T09:08:16Z</dcterms:created>
  <dcterms:modified xsi:type="dcterms:W3CDTF">2021-09-14T10:34:32Z</dcterms:modified>
</cp:coreProperties>
</file>